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4" r:id="rId3"/>
    <p:sldId id="306" r:id="rId4"/>
    <p:sldId id="302" r:id="rId5"/>
    <p:sldId id="301" r:id="rId6"/>
    <p:sldId id="300" r:id="rId7"/>
    <p:sldId id="307" r:id="rId8"/>
    <p:sldId id="257" r:id="rId9"/>
    <p:sldId id="258" r:id="rId10"/>
    <p:sldId id="261" r:id="rId11"/>
    <p:sldId id="263" r:id="rId12"/>
    <p:sldId id="266" r:id="rId13"/>
    <p:sldId id="267" r:id="rId14"/>
    <p:sldId id="268" r:id="rId15"/>
    <p:sldId id="269" r:id="rId16"/>
    <p:sldId id="284" r:id="rId17"/>
    <p:sldId id="287" r:id="rId18"/>
    <p:sldId id="288" r:id="rId19"/>
    <p:sldId id="289" r:id="rId20"/>
    <p:sldId id="291" r:id="rId21"/>
    <p:sldId id="292" r:id="rId22"/>
    <p:sldId id="272" r:id="rId23"/>
    <p:sldId id="274" r:id="rId24"/>
    <p:sldId id="285" r:id="rId25"/>
    <p:sldId id="279" r:id="rId26"/>
    <p:sldId id="294" r:id="rId27"/>
    <p:sldId id="305" r:id="rId28"/>
    <p:sldId id="303" r:id="rId29"/>
    <p:sldId id="298" r:id="rId30"/>
    <p:sldId id="299" r:id="rId3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D49FC-F51D-4F81-AA47-7321287F100D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58240-208D-4125-BCA1-3423D463B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20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BD0F7-9384-43ED-BA8D-614D6D3E0C4B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25A75-4CA7-4021-B5CE-06747D5A0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6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06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424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01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72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81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0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926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2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53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2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1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87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7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7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52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25A75-4CA7-4021-B5CE-06747D5A0A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0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8C9B31C-0D80-4EE0-8587-CBC93522F1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88E261-9150-4F7A-8119-18DFFC6D5270}" type="datetimeFigureOut">
              <a:rPr lang="en-US" smtClean="0"/>
              <a:t>3/16/2023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696200" cy="3584575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PROGRAM NAME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Program Summary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Data Review 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467600" cy="10668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Program Evaluation – enter date held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289437-51B2-4788-B7D4-BA79339B2E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451116"/>
            <a:ext cx="1981200" cy="98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5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772400" cy="1524000"/>
          </a:xfrm>
        </p:spPr>
        <p:txBody>
          <a:bodyPr/>
          <a:lstStyle/>
          <a:p>
            <a:r>
              <a:rPr lang="en-US" sz="4000" dirty="0"/>
              <a:t>Milestone Achievement by PGY level: </a:t>
            </a:r>
            <a:r>
              <a:rPr lang="en-US" sz="2500" dirty="0"/>
              <a:t>(evaluate for trends/utilize Med Hub report)</a:t>
            </a:r>
          </a:p>
        </p:txBody>
      </p:sp>
    </p:spTree>
    <p:extLst>
      <p:ext uri="{BB962C8B-B14F-4D97-AF65-F5344CB8AC3E}">
        <p14:creationId xmlns:p14="http://schemas.microsoft.com/office/powerpoint/2010/main" val="3854233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76106"/>
            <a:ext cx="7620000" cy="1219200"/>
          </a:xfrm>
        </p:spPr>
        <p:txBody>
          <a:bodyPr/>
          <a:lstStyle/>
          <a:p>
            <a:r>
              <a:rPr lang="en-US" sz="3800" dirty="0"/>
              <a:t>Procedure/Patient/Clinic/Case Logs </a:t>
            </a:r>
            <a:br>
              <a:rPr lang="en-US" sz="3800" dirty="0"/>
            </a:br>
            <a:r>
              <a:rPr lang="en-US" sz="2500" dirty="0"/>
              <a:t>(trends compared to minimums/requirements/graduate summary)</a:t>
            </a:r>
          </a:p>
        </p:txBody>
      </p:sp>
    </p:spTree>
    <p:extLst>
      <p:ext uri="{BB962C8B-B14F-4D97-AF65-F5344CB8AC3E}">
        <p14:creationId xmlns:p14="http://schemas.microsoft.com/office/powerpoint/2010/main" val="1556290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45" y="685800"/>
            <a:ext cx="7620000" cy="1600200"/>
          </a:xfrm>
        </p:spPr>
        <p:txBody>
          <a:bodyPr/>
          <a:lstStyle/>
          <a:p>
            <a:r>
              <a:rPr lang="en-US" dirty="0"/>
              <a:t>Scholarly Activity – Residents</a:t>
            </a:r>
            <a:br>
              <a:rPr lang="en-US" dirty="0"/>
            </a:br>
            <a:r>
              <a:rPr lang="en-US" sz="2500" dirty="0"/>
              <a:t>(summary from CCC – productivity gaps?  PGY level gaps? List – with comparison - to ACGME requirements)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19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Program Task Completion </a:t>
            </a:r>
            <a:r>
              <a:rPr lang="en-US" sz="2500" dirty="0"/>
              <a:t>(aggregate)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10"/>
            <a:ext cx="7620000" cy="5036890"/>
          </a:xfrm>
        </p:spPr>
        <p:txBody>
          <a:bodyPr/>
          <a:lstStyle/>
          <a:p>
            <a:r>
              <a:rPr lang="en-US" sz="2000" dirty="0">
                <a:solidFill>
                  <a:srgbClr val="FFFF00"/>
                </a:solidFill>
              </a:rPr>
              <a:t>For instance:</a:t>
            </a:r>
          </a:p>
          <a:p>
            <a:pPr lvl="1"/>
            <a:r>
              <a:rPr lang="en-US" sz="1800" dirty="0">
                <a:solidFill>
                  <a:srgbClr val="FFFF00"/>
                </a:solidFill>
              </a:rPr>
              <a:t>Duty Hours </a:t>
            </a:r>
          </a:p>
          <a:p>
            <a:pPr lvl="1"/>
            <a:r>
              <a:rPr lang="en-US" sz="1800" dirty="0">
                <a:solidFill>
                  <a:srgbClr val="FFFF00"/>
                </a:solidFill>
              </a:rPr>
              <a:t>Conference Attendance</a:t>
            </a:r>
          </a:p>
          <a:p>
            <a:pPr lvl="1"/>
            <a:r>
              <a:rPr lang="en-US" sz="1800" dirty="0">
                <a:solidFill>
                  <a:srgbClr val="FFFF00"/>
                </a:solidFill>
              </a:rPr>
              <a:t>Certifications</a:t>
            </a:r>
          </a:p>
          <a:p>
            <a:pPr lvl="1"/>
            <a:r>
              <a:rPr lang="en-US" sz="1800" dirty="0">
                <a:solidFill>
                  <a:srgbClr val="FFFF00"/>
                </a:solidFill>
              </a:rPr>
              <a:t>Our Day learning modules completion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55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Graduate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Board pass rate (versus your national standard if you have one)</a:t>
            </a:r>
          </a:p>
          <a:p>
            <a:r>
              <a:rPr lang="en-US" dirty="0">
                <a:solidFill>
                  <a:srgbClr val="FFFF00"/>
                </a:solidFill>
              </a:rPr>
              <a:t>Career selection</a:t>
            </a:r>
          </a:p>
          <a:p>
            <a:r>
              <a:rPr lang="en-US" dirty="0">
                <a:solidFill>
                  <a:srgbClr val="FFFF00"/>
                </a:solidFill>
              </a:rPr>
              <a:t>Fellowship attainment</a:t>
            </a:r>
          </a:p>
          <a:p>
            <a:r>
              <a:rPr lang="en-US" dirty="0">
                <a:solidFill>
                  <a:srgbClr val="FFFF00"/>
                </a:solidFill>
              </a:rPr>
              <a:t>Post-graduate surveys</a:t>
            </a:r>
          </a:p>
        </p:txBody>
      </p:sp>
    </p:spTree>
    <p:extLst>
      <p:ext uri="{BB962C8B-B14F-4D97-AF65-F5344CB8AC3E}">
        <p14:creationId xmlns:p14="http://schemas.microsoft.com/office/powerpoint/2010/main" val="1250746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pass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153400" cy="4800600"/>
          </a:xfrm>
        </p:spPr>
        <p:txBody>
          <a:bodyPr/>
          <a:lstStyle/>
          <a:p>
            <a:endParaRPr lang="en-US" sz="900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D3856-355A-46E0-A6A5-17FED7C09942}"/>
              </a:ext>
            </a:extLst>
          </p:cNvPr>
          <p:cNvSpPr/>
          <p:nvPr/>
        </p:nvSpPr>
        <p:spPr>
          <a:xfrm>
            <a:off x="609600" y="1443841"/>
            <a:ext cx="7467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of Graduates’ Performance on Board Certification Exams are monitored and tracked: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yes </a:t>
            </a:r>
            <a:r>
              <a:rPr lang="en-US" dirty="0"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dirty="0"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☐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N/A</a:t>
            </a: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Board Pass Rate (if not available, leave blank):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here to enter text.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first-time takers pass rate:  </a:t>
            </a:r>
            <a:r>
              <a:rPr lang="en-US" i="1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here to enter text.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Program 3 or 5-year rolling pass rate (based on RRC requirements)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i="1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here to enter text.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Program take rate: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here to enter text.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RRC Requirement Pass Rate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i="1" dirty="0">
                <a:solidFill>
                  <a:srgbClr val="8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Click here to enter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2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Selection</a:t>
            </a:r>
          </a:p>
        </p:txBody>
      </p:sp>
    </p:spTree>
    <p:extLst>
      <p:ext uri="{BB962C8B-B14F-4D97-AF65-F5344CB8AC3E}">
        <p14:creationId xmlns:p14="http://schemas.microsoft.com/office/powerpoint/2010/main" val="1479013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Faculty Development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Evals of faculty (aggregate)</a:t>
            </a:r>
          </a:p>
          <a:p>
            <a:r>
              <a:rPr lang="en-US" dirty="0">
                <a:solidFill>
                  <a:srgbClr val="FFFF00"/>
                </a:solidFill>
              </a:rPr>
              <a:t>Faculty development activities related to teaching skills (who attended?)</a:t>
            </a:r>
          </a:p>
          <a:p>
            <a:r>
              <a:rPr lang="en-US" dirty="0">
                <a:solidFill>
                  <a:srgbClr val="FFFF00"/>
                </a:solidFill>
              </a:rPr>
              <a:t>Faculty participation in conferences </a:t>
            </a:r>
          </a:p>
          <a:p>
            <a:r>
              <a:rPr lang="en-US" dirty="0">
                <a:solidFill>
                  <a:srgbClr val="FFFF00"/>
                </a:solidFill>
              </a:rPr>
              <a:t>Faculty scholarly activity</a:t>
            </a:r>
          </a:p>
          <a:p>
            <a:r>
              <a:rPr lang="en-US" dirty="0">
                <a:solidFill>
                  <a:srgbClr val="FFFF00"/>
                </a:solidFill>
              </a:rPr>
              <a:t>Faculty mentorship of Resident/Fellow scholarly activity</a:t>
            </a:r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2968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362"/>
          </a:xfrm>
        </p:spPr>
        <p:txBody>
          <a:bodyPr/>
          <a:lstStyle/>
          <a:p>
            <a:r>
              <a:rPr lang="en-US" sz="3600" dirty="0"/>
              <a:t>Evaluations of Faculty </a:t>
            </a:r>
            <a:r>
              <a:rPr lang="en-US" sz="2500" dirty="0"/>
              <a:t>(pull from Med Hub – aggregate evaluation report)</a:t>
            </a:r>
          </a:p>
        </p:txBody>
      </p:sp>
    </p:spTree>
    <p:extLst>
      <p:ext uri="{BB962C8B-B14F-4D97-AF65-F5344CB8AC3E}">
        <p14:creationId xmlns:p14="http://schemas.microsoft.com/office/powerpoint/2010/main" val="1889190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242852"/>
                </a:solidFill>
              </a:rPr>
              <a:t>Faculty </a:t>
            </a:r>
            <a:r>
              <a:rPr lang="en-US" sz="2500" dirty="0">
                <a:solidFill>
                  <a:srgbClr val="242852"/>
                </a:solidFill>
              </a:rPr>
              <a:t>(educational) </a:t>
            </a:r>
            <a:r>
              <a:rPr lang="en-US" sz="3600" dirty="0">
                <a:solidFill>
                  <a:srgbClr val="242852"/>
                </a:solidFill>
              </a:rPr>
              <a:t>Development Activities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908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825567"/>
              </p:ext>
            </p:extLst>
          </p:nvPr>
        </p:nvGraphicFramePr>
        <p:xfrm>
          <a:off x="457200" y="2354898"/>
          <a:ext cx="73152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Topic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Aug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Incoming and New Faculty Orientation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Nov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Interviewing for Surgical Residency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3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Dec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SIMPL App training (feedback)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Building Your Resilience: Filling Your Energy Bucket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Different types of adult learners: does type of learning style predict success in surgical training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6">
            <a:extLst>
              <a:ext uri="{FF2B5EF4-FFF2-40B4-BE49-F238E27FC236}">
                <a16:creationId xmlns:a16="http://schemas.microsoft.com/office/drawing/2014/main" id="{E3468379-CA90-42B5-8CA8-DAAD19FDAA5E}"/>
              </a:ext>
            </a:extLst>
          </p:cNvPr>
          <p:cNvSpPr txBox="1">
            <a:spLocks/>
          </p:cNvSpPr>
          <p:nvPr/>
        </p:nvSpPr>
        <p:spPr>
          <a:xfrm>
            <a:off x="423644" y="1241959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500" dirty="0">
                <a:solidFill>
                  <a:srgbClr val="242852"/>
                </a:solidFill>
              </a:rPr>
              <a:t>For instance (departmental and external opportunities):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901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1FD18-CD1E-E4B1-3A41-697238096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Program Eval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6E9CB-F164-1667-E4BA-23A671809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Where have we Been?</a:t>
            </a:r>
          </a:p>
          <a:p>
            <a:pPr lvl="1"/>
            <a:r>
              <a:rPr lang="en-US" dirty="0"/>
              <a:t>Confirm Mission Statement</a:t>
            </a:r>
          </a:p>
          <a:p>
            <a:pPr lvl="1"/>
            <a:r>
              <a:rPr lang="en-US" dirty="0"/>
              <a:t>Program History</a:t>
            </a:r>
          </a:p>
          <a:p>
            <a:pPr lvl="1"/>
            <a:r>
              <a:rPr lang="en-US" dirty="0"/>
              <a:t>Major Changes</a:t>
            </a:r>
          </a:p>
          <a:p>
            <a:pPr marL="114300" indent="0">
              <a:buNone/>
            </a:pPr>
            <a:r>
              <a:rPr lang="en-US" dirty="0"/>
              <a:t>ACGME Required Categories to Review</a:t>
            </a:r>
          </a:p>
          <a:p>
            <a:pPr lvl="1"/>
            <a:r>
              <a:rPr lang="en-US" dirty="0"/>
              <a:t>Fellow/Resident Performance</a:t>
            </a:r>
          </a:p>
          <a:p>
            <a:pPr lvl="1"/>
            <a:r>
              <a:rPr lang="en-US" dirty="0"/>
              <a:t>Graduate Performance</a:t>
            </a:r>
          </a:p>
          <a:p>
            <a:pPr lvl="1"/>
            <a:r>
              <a:rPr lang="en-US" dirty="0"/>
              <a:t>Faculty Development</a:t>
            </a:r>
          </a:p>
          <a:p>
            <a:pPr lvl="1"/>
            <a:r>
              <a:rPr lang="en-US" dirty="0"/>
              <a:t>Program Quality</a:t>
            </a:r>
          </a:p>
          <a:p>
            <a:pPr marL="114300" indent="0">
              <a:buNone/>
            </a:pPr>
            <a:r>
              <a:rPr lang="en-US" dirty="0"/>
              <a:t>Plan for the Next Year</a:t>
            </a:r>
          </a:p>
          <a:p>
            <a:pPr lvl="1"/>
            <a:r>
              <a:rPr lang="en-US" dirty="0"/>
              <a:t>Response to Citations</a:t>
            </a:r>
          </a:p>
          <a:p>
            <a:pPr lvl="1"/>
            <a:r>
              <a:rPr lang="en-US" dirty="0"/>
              <a:t>SWOT</a:t>
            </a:r>
          </a:p>
          <a:p>
            <a:pPr lvl="1"/>
            <a:r>
              <a:rPr lang="en-US" dirty="0"/>
              <a:t>Action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79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Faculty Participation in Didactics</a:t>
            </a:r>
            <a:endParaRPr lang="en-US" sz="25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29EF3-461F-4474-B5B3-043909D6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track participation</a:t>
            </a:r>
          </a:p>
          <a:p>
            <a:pPr lvl="1"/>
            <a:r>
              <a:rPr lang="en-US" dirty="0"/>
              <a:t>Do you have adequate participation</a:t>
            </a:r>
          </a:p>
          <a:p>
            <a:pPr lvl="1"/>
            <a:r>
              <a:rPr lang="en-US" dirty="0"/>
              <a:t>Other info important to your program</a:t>
            </a:r>
          </a:p>
        </p:txBody>
      </p:sp>
    </p:spTree>
    <p:extLst>
      <p:ext uri="{BB962C8B-B14F-4D97-AF65-F5344CB8AC3E}">
        <p14:creationId xmlns:p14="http://schemas.microsoft.com/office/powerpoint/2010/main" val="2065593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Scholarly Activity –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response on ACGME survey: ?? core clinical faculty worked on scholarly project with residents</a:t>
            </a:r>
          </a:p>
        </p:txBody>
      </p:sp>
    </p:spTree>
    <p:extLst>
      <p:ext uri="{BB962C8B-B14F-4D97-AF65-F5344CB8AC3E}">
        <p14:creationId xmlns:p14="http://schemas.microsoft.com/office/powerpoint/2010/main" val="2544620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Program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Evaluation of rotations</a:t>
            </a:r>
          </a:p>
          <a:p>
            <a:r>
              <a:rPr lang="en-US" dirty="0">
                <a:solidFill>
                  <a:srgbClr val="FFFF00"/>
                </a:solidFill>
              </a:rPr>
              <a:t>Recruiting &amp; residency match</a:t>
            </a:r>
          </a:p>
          <a:p>
            <a:r>
              <a:rPr lang="en-US" dirty="0">
                <a:solidFill>
                  <a:srgbClr val="FFFF00"/>
                </a:solidFill>
              </a:rPr>
              <a:t>ACGME surveys (fellow &amp; faculty)</a:t>
            </a:r>
          </a:p>
          <a:p>
            <a:r>
              <a:rPr lang="en-US" dirty="0">
                <a:solidFill>
                  <a:srgbClr val="FFFF00"/>
                </a:solidFill>
              </a:rPr>
              <a:t>Internal program surveys (fellow &amp; faculty)</a:t>
            </a:r>
          </a:p>
        </p:txBody>
      </p:sp>
    </p:spTree>
    <p:extLst>
      <p:ext uri="{BB962C8B-B14F-4D97-AF65-F5344CB8AC3E}">
        <p14:creationId xmlns:p14="http://schemas.microsoft.com/office/powerpoint/2010/main" val="2318890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Evaluation Summary of Rotations</a:t>
            </a:r>
          </a:p>
        </p:txBody>
      </p:sp>
    </p:spTree>
    <p:extLst>
      <p:ext uri="{BB962C8B-B14F-4D97-AF65-F5344CB8AC3E}">
        <p14:creationId xmlns:p14="http://schemas.microsoft.com/office/powerpoint/2010/main" val="4132926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Resident/Fellow Recruitment &amp; Match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3B87A6-44EE-4F76-857A-5B8EBE7F0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process and outcome for successes and improvements needed</a:t>
            </a:r>
          </a:p>
          <a:p>
            <a:r>
              <a:rPr lang="en-US" dirty="0"/>
              <a:t>For instance:</a:t>
            </a:r>
          </a:p>
          <a:p>
            <a:pPr lvl="1"/>
            <a:r>
              <a:rPr lang="en-US" dirty="0"/>
              <a:t>Diversity numbers</a:t>
            </a:r>
          </a:p>
          <a:p>
            <a:pPr lvl="1"/>
            <a:r>
              <a:rPr lang="en-US" dirty="0"/>
              <a:t>Geographic</a:t>
            </a:r>
          </a:p>
          <a:p>
            <a:pPr lvl="1"/>
            <a:r>
              <a:rPr lang="en-US" dirty="0"/>
              <a:t>Internal/External matches</a:t>
            </a:r>
          </a:p>
        </p:txBody>
      </p:sp>
    </p:spTree>
    <p:extLst>
      <p:ext uri="{BB962C8B-B14F-4D97-AF65-F5344CB8AC3E}">
        <p14:creationId xmlns:p14="http://schemas.microsoft.com/office/powerpoint/2010/main" val="2247081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sz="4000" dirty="0"/>
              <a:t>ACGME Surveys: Residents &amp; Faculty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See attached Resident and Faculty Surveys</a:t>
            </a:r>
          </a:p>
        </p:txBody>
      </p:sp>
    </p:spTree>
    <p:extLst>
      <p:ext uri="{BB962C8B-B14F-4D97-AF65-F5344CB8AC3E}">
        <p14:creationId xmlns:p14="http://schemas.microsoft.com/office/powerpoint/2010/main" val="4163251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Program Surveys</a:t>
            </a:r>
            <a:br>
              <a:rPr lang="en-US" dirty="0"/>
            </a:br>
            <a:r>
              <a:rPr lang="en-US" sz="3500" dirty="0"/>
              <a:t>resident and faculty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5991B0-D0AD-4596-8199-C0333FAE3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05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7620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Plan for Next Year</a:t>
            </a:r>
          </a:p>
        </p:txBody>
      </p:sp>
    </p:spTree>
    <p:extLst>
      <p:ext uri="{BB962C8B-B14F-4D97-AF65-F5344CB8AC3E}">
        <p14:creationId xmlns:p14="http://schemas.microsoft.com/office/powerpoint/2010/main" val="170972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3ABB-E3C7-4079-AB42-D1C0B2A47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Recent Citations </a:t>
            </a:r>
            <a:br>
              <a:rPr lang="en-US" dirty="0"/>
            </a:br>
            <a:r>
              <a:rPr lang="en-US" sz="3500" dirty="0"/>
              <a:t>(if applicable)</a:t>
            </a:r>
          </a:p>
        </p:txBody>
      </p:sp>
    </p:spTree>
    <p:extLst>
      <p:ext uri="{BB962C8B-B14F-4D97-AF65-F5344CB8AC3E}">
        <p14:creationId xmlns:p14="http://schemas.microsoft.com/office/powerpoint/2010/main" val="2346104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059362"/>
          </a:xfrm>
        </p:spPr>
        <p:txBody>
          <a:bodyPr/>
          <a:lstStyle/>
          <a:p>
            <a:r>
              <a:rPr lang="en-US" dirty="0"/>
              <a:t>SWOT </a:t>
            </a:r>
            <a:br>
              <a:rPr lang="en-US" dirty="0"/>
            </a:br>
            <a:r>
              <a:rPr lang="en-US" sz="3500" dirty="0"/>
              <a:t>(to be filled in throughout this meeting – finalized SWOT will be in a different document.  RECAP now what you’ve identified throughout this meeting. )</a:t>
            </a:r>
          </a:p>
        </p:txBody>
      </p:sp>
    </p:spTree>
    <p:extLst>
      <p:ext uri="{BB962C8B-B14F-4D97-AF65-F5344CB8AC3E}">
        <p14:creationId xmlns:p14="http://schemas.microsoft.com/office/powerpoint/2010/main" val="294384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620000" cy="1143000"/>
          </a:xfrm>
          <a:noFill/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Where Have we Been…</a:t>
            </a:r>
          </a:p>
        </p:txBody>
      </p:sp>
    </p:spTree>
    <p:extLst>
      <p:ext uri="{BB962C8B-B14F-4D97-AF65-F5344CB8AC3E}">
        <p14:creationId xmlns:p14="http://schemas.microsoft.com/office/powerpoint/2010/main" val="998781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77FA3C4-B687-49CF-B0D4-73DC477650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381046"/>
              </p:ext>
            </p:extLst>
          </p:nvPr>
        </p:nvGraphicFramePr>
        <p:xfrm>
          <a:off x="457200" y="1676400"/>
          <a:ext cx="7357028" cy="28422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004">
                  <a:extLst>
                    <a:ext uri="{9D8B030D-6E8A-4147-A177-3AD203B41FA5}">
                      <a16:colId xmlns:a16="http://schemas.microsoft.com/office/drawing/2014/main" val="858782882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311505091"/>
                    </a:ext>
                  </a:extLst>
                </a:gridCol>
                <a:gridCol w="837753">
                  <a:extLst>
                    <a:ext uri="{9D8B030D-6E8A-4147-A177-3AD203B41FA5}">
                      <a16:colId xmlns:a16="http://schemas.microsoft.com/office/drawing/2014/main" val="1022378589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3164244018"/>
                    </a:ext>
                  </a:extLst>
                </a:gridCol>
                <a:gridCol w="881845">
                  <a:extLst>
                    <a:ext uri="{9D8B030D-6E8A-4147-A177-3AD203B41FA5}">
                      <a16:colId xmlns:a16="http://schemas.microsoft.com/office/drawing/2014/main" val="2177398097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803345644"/>
                    </a:ext>
                  </a:extLst>
                </a:gridCol>
                <a:gridCol w="1172854">
                  <a:extLst>
                    <a:ext uri="{9D8B030D-6E8A-4147-A177-3AD203B41FA5}">
                      <a16:colId xmlns:a16="http://schemas.microsoft.com/office/drawing/2014/main" val="1667856379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612365631"/>
                    </a:ext>
                  </a:extLst>
                </a:gridCol>
                <a:gridCol w="1005304">
                  <a:extLst>
                    <a:ext uri="{9D8B030D-6E8A-4147-A177-3AD203B41FA5}">
                      <a16:colId xmlns:a16="http://schemas.microsoft.com/office/drawing/2014/main" val="3994041991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2209048886"/>
                    </a:ext>
                  </a:extLst>
                </a:gridCol>
                <a:gridCol w="934756">
                  <a:extLst>
                    <a:ext uri="{9D8B030D-6E8A-4147-A177-3AD203B41FA5}">
                      <a16:colId xmlns:a16="http://schemas.microsoft.com/office/drawing/2014/main" val="566013787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3739086588"/>
                    </a:ext>
                  </a:extLst>
                </a:gridCol>
                <a:gridCol w="1047632">
                  <a:extLst>
                    <a:ext uri="{9D8B030D-6E8A-4147-A177-3AD203B41FA5}">
                      <a16:colId xmlns:a16="http://schemas.microsoft.com/office/drawing/2014/main" val="320585619"/>
                    </a:ext>
                  </a:extLst>
                </a:gridCol>
              </a:tblGrid>
              <a:tr h="14341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Areas for improvement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Citations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Intervention or initiative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Individual(s) responsible and resources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Expected resolution</a:t>
                      </a: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(outcome measures)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 instituted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33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2095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Follow-up date </a:t>
                      </a:r>
                    </a:p>
                    <a:p>
                      <a:pPr marL="13335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for reassessment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Status (resolved, partially resolved, not resolved) and explain detail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107696"/>
                  </a:ext>
                </a:extLst>
              </a:tr>
              <a:tr h="573667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09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333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669502"/>
                  </a:ext>
                </a:extLst>
              </a:tr>
              <a:tr h="28683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09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9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1333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02884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09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095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33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121215"/>
                  </a:ext>
                </a:extLst>
              </a:tr>
              <a:tr h="260758"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2589283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C65223FE-C0C8-4B06-8B83-89D2D58A2AFD}"/>
              </a:ext>
            </a:extLst>
          </p:cNvPr>
          <p:cNvSpPr txBox="1">
            <a:spLocks/>
          </p:cNvSpPr>
          <p:nvPr/>
        </p:nvSpPr>
        <p:spPr>
          <a:xfrm>
            <a:off x="325714" y="5334000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Additional items may be discovered during this meeting and can be added to the Action Plan Form.</a:t>
            </a:r>
          </a:p>
        </p:txBody>
      </p:sp>
    </p:spTree>
    <p:extLst>
      <p:ext uri="{BB962C8B-B14F-4D97-AF65-F5344CB8AC3E}">
        <p14:creationId xmlns:p14="http://schemas.microsoft.com/office/powerpoint/2010/main" val="263942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5C19-5E73-4A5A-815F-B837856C4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dirty="0"/>
              <a:t>Confirm your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E116C-61E2-4EB5-83B3-EA58E005E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Mission Statement here:</a:t>
            </a:r>
          </a:p>
        </p:txBody>
      </p:sp>
    </p:spTree>
    <p:extLst>
      <p:ext uri="{BB962C8B-B14F-4D97-AF65-F5344CB8AC3E}">
        <p14:creationId xmlns:p14="http://schemas.microsoft.com/office/powerpoint/2010/main" val="266925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0D46-C239-493E-8A61-7C73873D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A6A6D-EB87-4410-9AA3-6F7A9CC05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2022 APE recap</a:t>
            </a:r>
          </a:p>
        </p:txBody>
      </p:sp>
    </p:spTree>
    <p:extLst>
      <p:ext uri="{BB962C8B-B14F-4D97-AF65-F5344CB8AC3E}">
        <p14:creationId xmlns:p14="http://schemas.microsoft.com/office/powerpoint/2010/main" val="151007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E5C9C-D7D6-4282-93E4-1AE22688C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Changes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A1EF-C2E4-4E93-A5EA-05CE5CA41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instance:</a:t>
            </a:r>
          </a:p>
          <a:p>
            <a:pPr lvl="1"/>
            <a:r>
              <a:rPr lang="en-US" dirty="0"/>
              <a:t>RESPONSES TO AFIs (REQUIRED)</a:t>
            </a:r>
          </a:p>
          <a:p>
            <a:pPr lvl="1"/>
            <a:r>
              <a:rPr lang="en-US" dirty="0"/>
              <a:t>New faculty</a:t>
            </a:r>
          </a:p>
          <a:p>
            <a:pPr lvl="1"/>
            <a:r>
              <a:rPr lang="en-US" dirty="0"/>
              <a:t>New lecture series/rotations</a:t>
            </a:r>
          </a:p>
          <a:p>
            <a:pPr lvl="1"/>
            <a:r>
              <a:rPr lang="en-US" dirty="0"/>
              <a:t>Education leadership changes</a:t>
            </a:r>
          </a:p>
          <a:p>
            <a:pPr lvl="1"/>
            <a:r>
              <a:rPr lang="en-US" dirty="0"/>
              <a:t>Additional resources for residents</a:t>
            </a:r>
          </a:p>
        </p:txBody>
      </p:sp>
    </p:spTree>
    <p:extLst>
      <p:ext uri="{BB962C8B-B14F-4D97-AF65-F5344CB8AC3E}">
        <p14:creationId xmlns:p14="http://schemas.microsoft.com/office/powerpoint/2010/main" val="3195240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76200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ACGME Review Categories</a:t>
            </a:r>
          </a:p>
        </p:txBody>
      </p:sp>
    </p:spTree>
    <p:extLst>
      <p:ext uri="{BB962C8B-B14F-4D97-AF65-F5344CB8AC3E}">
        <p14:creationId xmlns:p14="http://schemas.microsoft.com/office/powerpoint/2010/main" val="24803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Fellow/Resident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191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For instance: 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In Service Training Exam (ITE)  (aggregated)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Milestone achievement (aggregated)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Procedure/Clinics/Patient/Case logs (aggregated)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PI project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Scholarly activity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Program task completion (Duty Hours, Conference Attendance, Certifications, Curriculum Self-Studies, </a:t>
            </a:r>
            <a:r>
              <a:rPr lang="en-US" dirty="0" err="1">
                <a:solidFill>
                  <a:srgbClr val="FFFF00"/>
                </a:solidFill>
              </a:rPr>
              <a:t>etc</a:t>
            </a:r>
            <a:r>
              <a:rPr lang="en-US" dirty="0">
                <a:solidFill>
                  <a:srgbClr val="FFFF00"/>
                </a:solidFill>
              </a:rPr>
              <a:t>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40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/>
              <a:t>In-Service Training Exam (ITE)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72000"/>
          </a:xfrm>
        </p:spPr>
        <p:txBody>
          <a:bodyPr/>
          <a:lstStyle/>
          <a:p>
            <a:r>
              <a:rPr lang="en-US" dirty="0"/>
              <a:t>Performance requirement (if applicable):</a:t>
            </a:r>
          </a:p>
          <a:p>
            <a:r>
              <a:rPr lang="en-US" dirty="0"/>
              <a:t>Aggregate results: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460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2528</TotalTime>
  <Words>741</Words>
  <Application>Microsoft Office PowerPoint</Application>
  <PresentationFormat>On-screen Show (4:3)</PresentationFormat>
  <Paragraphs>177</Paragraphs>
  <Slides>30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MS Gothic</vt:lpstr>
      <vt:lpstr>Arial</vt:lpstr>
      <vt:lpstr>Calibri</vt:lpstr>
      <vt:lpstr>Cambria</vt:lpstr>
      <vt:lpstr>Times New Roman</vt:lpstr>
      <vt:lpstr>Adjacency</vt:lpstr>
      <vt:lpstr>PROGRAM NAME Program Summary  Data Review  </vt:lpstr>
      <vt:lpstr>Annual Program Eval Content</vt:lpstr>
      <vt:lpstr>Where Have we Been…</vt:lpstr>
      <vt:lpstr>Confirm your Mission Statement</vt:lpstr>
      <vt:lpstr>Program History</vt:lpstr>
      <vt:lpstr>Major Changes </vt:lpstr>
      <vt:lpstr>ACGME Review Categories</vt:lpstr>
      <vt:lpstr>Fellow/Resident Performance</vt:lpstr>
      <vt:lpstr>In-Service Training Exam (ITE)</vt:lpstr>
      <vt:lpstr>Milestone Achievement by PGY level: (evaluate for trends/utilize Med Hub report)</vt:lpstr>
      <vt:lpstr>Procedure/Patient/Clinic/Case Logs  (trends compared to minimums/requirements/graduate summary)</vt:lpstr>
      <vt:lpstr>Scholarly Activity – Residents (summary from CCC – productivity gaps?  PGY level gaps? List – with comparison - to ACGME requirements)</vt:lpstr>
      <vt:lpstr>Program Task Completion (aggregate)</vt:lpstr>
      <vt:lpstr>Graduate Performance</vt:lpstr>
      <vt:lpstr>Board pass rate</vt:lpstr>
      <vt:lpstr>Career Selection</vt:lpstr>
      <vt:lpstr>Faculty Development </vt:lpstr>
      <vt:lpstr>Evaluations of Faculty (pull from Med Hub – aggregate evaluation report)</vt:lpstr>
      <vt:lpstr>Faculty (educational) Development Activities</vt:lpstr>
      <vt:lpstr>Faculty Participation in Didactics</vt:lpstr>
      <vt:lpstr>Scholarly Activity – FACULTY</vt:lpstr>
      <vt:lpstr>Program Quality</vt:lpstr>
      <vt:lpstr>Evaluation Summary of Rotations</vt:lpstr>
      <vt:lpstr>Resident/Fellow Recruitment &amp; Match</vt:lpstr>
      <vt:lpstr>ACGME Surveys: Residents &amp; Faculty</vt:lpstr>
      <vt:lpstr>Internal Program Surveys resident and faculty</vt:lpstr>
      <vt:lpstr>Plan for Next Year</vt:lpstr>
      <vt:lpstr>Most Recent Citations  (if applicable)</vt:lpstr>
      <vt:lpstr>SWOT  (to be filled in throughout this meeting – finalized SWOT will be in a different document.  RECAP now what you’ve identified throughout this meeting. )</vt:lpstr>
      <vt:lpstr>Action Items</vt:lpstr>
    </vt:vector>
  </TitlesOfParts>
  <Company>University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 Residency Program Summary Data 2016</dc:title>
  <dc:creator>rmaker2</dc:creator>
  <cp:lastModifiedBy>Ronayne, Ann</cp:lastModifiedBy>
  <cp:revision>387</cp:revision>
  <cp:lastPrinted>2017-07-21T16:10:22Z</cp:lastPrinted>
  <dcterms:created xsi:type="dcterms:W3CDTF">2016-05-06T11:35:41Z</dcterms:created>
  <dcterms:modified xsi:type="dcterms:W3CDTF">2023-03-16T13:02:56Z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1192906870</vt:i4>
  </property>
  <property fmtid="{D5CDD505-2E9C-101B-9397-08002B2CF9AE}" pid="4" name="_EmailSubject">
    <vt:lpwstr>add to website</vt:lpwstr>
  </property>
  <property fmtid="{D5CDD505-2E9C-101B-9397-08002B2CF9AE}" pid="5" name="_AuthorEmail">
    <vt:lpwstr>ronayne@musc.edu</vt:lpwstr>
  </property>
  <property fmtid="{D5CDD505-2E9C-101B-9397-08002B2CF9AE}" pid="6" name="_AuthorEmailDisplayName">
    <vt:lpwstr>Ronayne, Ann</vt:lpwstr>
  </property>
  <property fmtid="{D5CDD505-2E9C-101B-9397-08002B2CF9AE}" pid="7" name="_PreviousAdHocReviewCycleID">
    <vt:i4>-1553939915</vt:i4>
  </property>
</Properties>
</file>